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97" r:id="rId4"/>
    <p:sldId id="262" r:id="rId5"/>
    <p:sldId id="298" r:id="rId6"/>
    <p:sldId id="299" r:id="rId7"/>
    <p:sldId id="300" r:id="rId8"/>
    <p:sldId id="302" r:id="rId9"/>
    <p:sldId id="303" r:id="rId10"/>
    <p:sldId id="304" r:id="rId11"/>
    <p:sldId id="309" r:id="rId12"/>
    <p:sldId id="308" r:id="rId13"/>
    <p:sldId id="307" r:id="rId14"/>
    <p:sldId id="301" r:id="rId15"/>
    <p:sldId id="277" r:id="rId16"/>
    <p:sldId id="286" r:id="rId17"/>
    <p:sldId id="285" r:id="rId18"/>
    <p:sldId id="284" r:id="rId19"/>
    <p:sldId id="305" r:id="rId20"/>
    <p:sldId id="282" r:id="rId21"/>
    <p:sldId id="280" r:id="rId22"/>
    <p:sldId id="281" r:id="rId23"/>
    <p:sldId id="306" r:id="rId24"/>
    <p:sldId id="316" r:id="rId25"/>
    <p:sldId id="273" r:id="rId26"/>
    <p:sldId id="272" r:id="rId27"/>
    <p:sldId id="274" r:id="rId28"/>
    <p:sldId id="275" r:id="rId29"/>
    <p:sldId id="276" r:id="rId30"/>
    <p:sldId id="271" r:id="rId31"/>
    <p:sldId id="263" r:id="rId32"/>
    <p:sldId id="264" r:id="rId33"/>
    <p:sldId id="265" r:id="rId34"/>
    <p:sldId id="296" r:id="rId35"/>
    <p:sldId id="310" r:id="rId36"/>
    <p:sldId id="311" r:id="rId37"/>
    <p:sldId id="312" r:id="rId38"/>
    <p:sldId id="313" r:id="rId39"/>
    <p:sldId id="314" r:id="rId40"/>
    <p:sldId id="315" r:id="rId41"/>
    <p:sldId id="287" r:id="rId42"/>
    <p:sldId id="292" r:id="rId43"/>
    <p:sldId id="293" r:id="rId44"/>
    <p:sldId id="294" r:id="rId45"/>
    <p:sldId id="295" r:id="rId46"/>
    <p:sldId id="288" r:id="rId47"/>
    <p:sldId id="289" r:id="rId48"/>
    <p:sldId id="290" r:id="rId49"/>
    <p:sldId id="29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2"/>
    <p:restoredTop sz="94643"/>
  </p:normalViewPr>
  <p:slideViewPr>
    <p:cSldViewPr snapToGrid="0" snapToObjects="1">
      <p:cViewPr varScale="1">
        <p:scale>
          <a:sx n="96" d="100"/>
          <a:sy n="96" d="100"/>
        </p:scale>
        <p:origin x="6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1C8BF-8C68-C942-A1CE-0BAE76F600F9}" type="datetimeFigureOut">
              <a:rPr lang="en-US" smtClean="0"/>
              <a:t>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07CFF-918F-CB49-93DB-BFE79BB2A2F2}" type="slidenum">
              <a:rPr lang="en-US" smtClean="0"/>
              <a:t>‹#›</a:t>
            </a:fld>
            <a:endParaRPr lang="en-US"/>
          </a:p>
        </p:txBody>
      </p:sp>
    </p:spTree>
    <p:extLst>
      <p:ext uri="{BB962C8B-B14F-4D97-AF65-F5344CB8AC3E}">
        <p14:creationId xmlns:p14="http://schemas.microsoft.com/office/powerpoint/2010/main" val="14903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FF537-01C7-E04E-B603-3FAA6AD1B0E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21808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FF537-01C7-E04E-B603-3FAA6AD1B0E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17755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FF537-01C7-E04E-B603-3FAA6AD1B0E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101370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FF537-01C7-E04E-B603-3FAA6AD1B0E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182488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FF537-01C7-E04E-B603-3FAA6AD1B0E5}" type="datetimeFigureOut">
              <a:rPr lang="en-US" smtClean="0"/>
              <a:t>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55559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FF537-01C7-E04E-B603-3FAA6AD1B0E5}" type="datetimeFigureOut">
              <a:rPr lang="en-US" smtClean="0"/>
              <a:t>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54419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FF537-01C7-E04E-B603-3FAA6AD1B0E5}" type="datetimeFigureOut">
              <a:rPr lang="en-US" smtClean="0"/>
              <a:t>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22416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FF537-01C7-E04E-B603-3FAA6AD1B0E5}" type="datetimeFigureOut">
              <a:rPr lang="en-US" smtClean="0"/>
              <a:t>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78203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FF537-01C7-E04E-B603-3FAA6AD1B0E5}" type="datetimeFigureOut">
              <a:rPr lang="en-US" smtClean="0"/>
              <a:t>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98229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FF537-01C7-E04E-B603-3FAA6AD1B0E5}" type="datetimeFigureOut">
              <a:rPr lang="en-US" smtClean="0"/>
              <a:t>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164839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FF537-01C7-E04E-B603-3FAA6AD1B0E5}" type="datetimeFigureOut">
              <a:rPr lang="en-US" smtClean="0"/>
              <a:t>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D14E-8870-9746-9151-1A3CC161129C}" type="slidenum">
              <a:rPr lang="en-US" smtClean="0"/>
              <a:t>‹#›</a:t>
            </a:fld>
            <a:endParaRPr lang="en-US"/>
          </a:p>
        </p:txBody>
      </p:sp>
    </p:spTree>
    <p:extLst>
      <p:ext uri="{BB962C8B-B14F-4D97-AF65-F5344CB8AC3E}">
        <p14:creationId xmlns:p14="http://schemas.microsoft.com/office/powerpoint/2010/main" val="2040643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FF537-01C7-E04E-B603-3FAA6AD1B0E5}" type="datetimeFigureOut">
              <a:rPr lang="en-US" smtClean="0"/>
              <a:t>2/4/24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D14E-8870-9746-9151-1A3CC161129C}" type="slidenum">
              <a:rPr lang="en-US" smtClean="0"/>
              <a:t>‹#›</a:t>
            </a:fld>
            <a:endParaRPr lang="en-US"/>
          </a:p>
        </p:txBody>
      </p:sp>
    </p:spTree>
    <p:extLst>
      <p:ext uri="{BB962C8B-B14F-4D97-AF65-F5344CB8AC3E}">
        <p14:creationId xmlns:p14="http://schemas.microsoft.com/office/powerpoint/2010/main" val="65037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mc/articles/PMC8815154/#CR9" TargetMode="External"/><Relationship Id="rId4" Type="http://schemas.openxmlformats.org/officeDocument/2006/relationships/hyperlink" Target="https://www.ncbi.nlm.nih.gov/pmc/articles/PMC8815154/#CR10" TargetMode="External"/><Relationship Id="rId5" Type="http://schemas.openxmlformats.org/officeDocument/2006/relationships/hyperlink" Target="https://www.ncbi.nlm.nih.gov/pmc/articles/PMC8815154/#CR11"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figure/Fig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8815154/#CR29" TargetMode="External"/><Relationship Id="rId4" Type="http://schemas.openxmlformats.org/officeDocument/2006/relationships/hyperlink" Target="https://www.ncbi.nlm.nih.gov/pmc/articles/PMC8815154/#CR30" TargetMode="External"/><Relationship Id="rId5" Type="http://schemas.openxmlformats.org/officeDocument/2006/relationships/hyperlink" Target="https://www.ncbi.nlm.nih.gov/pmc/articles/PMC8815154/#CR31"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CR1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mc/articles/PMC8815154/#CR38" TargetMode="External"/><Relationship Id="rId4" Type="http://schemas.openxmlformats.org/officeDocument/2006/relationships/hyperlink" Target="https://www.ncbi.nlm.nih.gov/pmc/articles/PMC8815154/#CR39" TargetMode="External"/><Relationship Id="rId5" Type="http://schemas.openxmlformats.org/officeDocument/2006/relationships/hyperlink" Target="https://www.ncbi.nlm.nih.gov/pmc/articles/PMC8815154/#CR40" TargetMode="External"/><Relationship Id="rId6" Type="http://schemas.openxmlformats.org/officeDocument/2006/relationships/hyperlink" Target="https://www.ncbi.nlm.nih.gov/pmc/articles/PMC8815154/#CR41"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CR3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8815154/#CR49" TargetMode="External"/><Relationship Id="rId4" Type="http://schemas.openxmlformats.org/officeDocument/2006/relationships/hyperlink" Target="https://www.ncbi.nlm.nih.gov/pmc/articles/PMC8815154/#CR50"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CR4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8815154/#CR54" TargetMode="External"/><Relationship Id="rId3" Type="http://schemas.openxmlformats.org/officeDocument/2006/relationships/hyperlink" Target="https://www.ncbi.nlm.nih.gov/pmc/articles/PMC8815154/#CR5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8815154/#CR6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mc/articles/PMC8815154/#CR83" TargetMode="External"/><Relationship Id="rId4" Type="http://schemas.openxmlformats.org/officeDocument/2006/relationships/hyperlink" Target="https://www.ncbi.nlm.nih.gov/pmc/articles/PMC8815154/#CR84"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CR8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mc/articles/PMC8815154/#CR99" TargetMode="External"/><Relationship Id="rId4" Type="http://schemas.openxmlformats.org/officeDocument/2006/relationships/hyperlink" Target="https://www.ncbi.nlm.nih.gov/pmc/articles/PMC8815154/#CR101" TargetMode="External"/><Relationship Id="rId5" Type="http://schemas.openxmlformats.org/officeDocument/2006/relationships/hyperlink" Target="https://www.ncbi.nlm.nih.gov/pmc/articles/PMC8815154/#CR102"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CR9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mc/articles/PMC8815154/#CR119" TargetMode="External"/><Relationship Id="rId4" Type="http://schemas.openxmlformats.org/officeDocument/2006/relationships/hyperlink" Target="https://www.ncbi.nlm.nih.gov/pmc/articles/PMC8815154/#CR120"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8815154/#CR11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9941050/#CR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24798"/>
            <a:ext cx="9144000" cy="878715"/>
          </a:xfrm>
        </p:spPr>
        <p:txBody>
          <a:bodyPr>
            <a:normAutofit/>
          </a:bodyPr>
          <a:lstStyle/>
          <a:p>
            <a:r>
              <a:rPr lang="en-US" sz="2800" b="1" dirty="0" smtClean="0"/>
              <a:t>In The Name of God</a:t>
            </a:r>
            <a:endParaRPr lang="en-US" sz="2800" b="1" dirty="0"/>
          </a:p>
        </p:txBody>
      </p:sp>
      <p:sp>
        <p:nvSpPr>
          <p:cNvPr id="3" name="Subtitle 2"/>
          <p:cNvSpPr>
            <a:spLocks noGrp="1"/>
          </p:cNvSpPr>
          <p:nvPr>
            <p:ph type="subTitle" idx="1"/>
          </p:nvPr>
        </p:nvSpPr>
        <p:spPr>
          <a:xfrm>
            <a:off x="1524000" y="2425148"/>
            <a:ext cx="9144000" cy="2832652"/>
          </a:xfrm>
        </p:spPr>
        <p:txBody>
          <a:bodyPr>
            <a:normAutofit fontScale="92500" lnSpcReduction="20000"/>
          </a:bodyPr>
          <a:lstStyle/>
          <a:p>
            <a:r>
              <a:rPr lang="en-US" sz="5400" dirty="0" smtClean="0"/>
              <a:t>Genetics of Primary Ovarian Insufficiency</a:t>
            </a:r>
          </a:p>
          <a:p>
            <a:endParaRPr lang="en-US" dirty="0"/>
          </a:p>
          <a:p>
            <a:r>
              <a:rPr lang="en-US" b="1" dirty="0" err="1" smtClean="0"/>
              <a:t>Dr.Dianatpour</a:t>
            </a:r>
            <a:endParaRPr lang="en-US" b="1" dirty="0" smtClean="0"/>
          </a:p>
          <a:p>
            <a:r>
              <a:rPr lang="en-US" b="1" dirty="0" smtClean="0"/>
              <a:t>Medical Geneticist</a:t>
            </a:r>
          </a:p>
          <a:p>
            <a:r>
              <a:rPr lang="en-US" b="1" dirty="0" smtClean="0"/>
              <a:t>1402</a:t>
            </a:r>
            <a:endParaRPr lang="en-US" b="1" dirty="0"/>
          </a:p>
        </p:txBody>
      </p:sp>
    </p:spTree>
    <p:extLst>
      <p:ext uri="{BB962C8B-B14F-4D97-AF65-F5344CB8AC3E}">
        <p14:creationId xmlns:p14="http://schemas.microsoft.com/office/powerpoint/2010/main" val="128085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r>
              <a:rPr lang="en-US" dirty="0" smtClean="0"/>
              <a:t>A high-yield of 29.3% supports a clinical genetic diagnosis of POI. In addition, we found strong evidence of pathogenicity for nine genes not previously related to a Mendelian phenotype or POI: ELAVL2, NLRP11, CENPE, SPATA33, CCDC150, CCDC185, including DNA repair genes: C17orf53(HROB), HELQ, SWI5 yielding high chromosomal fragility.</a:t>
            </a:r>
          </a:p>
          <a:p>
            <a:r>
              <a:rPr lang="en-US" dirty="0"/>
              <a:t>T</a:t>
            </a:r>
            <a:r>
              <a:rPr lang="en-US" dirty="0" smtClean="0"/>
              <a:t>he causal role of BRCA2, FANCM, BNC1, ERCC6, MSH4, BMPR1A, BMPR1B, BMPR2, ESR2, CAV1, SPIDR, RCBTB1 and ATG7 previously reported in isolated patients/families. </a:t>
            </a:r>
            <a:r>
              <a:rPr lang="en-US" dirty="0" smtClean="0">
                <a:solidFill>
                  <a:schemeClr val="accent1"/>
                </a:solidFill>
              </a:rPr>
              <a:t>In 8.5% of cases, POI is the only symptom of a multi-organ genetic disease</a:t>
            </a:r>
            <a:r>
              <a:rPr lang="en-US" dirty="0" smtClean="0"/>
              <a:t>. </a:t>
            </a:r>
            <a:endParaRPr lang="en-US" dirty="0"/>
          </a:p>
        </p:txBody>
      </p:sp>
    </p:spTree>
    <p:extLst>
      <p:ext uri="{BB962C8B-B14F-4D97-AF65-F5344CB8AC3E}">
        <p14:creationId xmlns:p14="http://schemas.microsoft.com/office/powerpoint/2010/main" val="105913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New pathways were identified: NF-kB, post-translational regulation, and </a:t>
            </a:r>
            <a:r>
              <a:rPr lang="en-US" dirty="0" err="1" smtClean="0"/>
              <a:t>mitophagy</a:t>
            </a:r>
            <a:r>
              <a:rPr lang="en-US" dirty="0" smtClean="0"/>
              <a:t> (mitochondrial autophagy), providing future therapeutic targets. Three new genes have been shown to affect the age of natural menopause supporting a genetic link.</a:t>
            </a:r>
          </a:p>
          <a:p>
            <a:endParaRPr lang="en-US" dirty="0"/>
          </a:p>
        </p:txBody>
      </p:sp>
    </p:spTree>
    <p:extLst>
      <p:ext uri="{BB962C8B-B14F-4D97-AF65-F5344CB8AC3E}">
        <p14:creationId xmlns:p14="http://schemas.microsoft.com/office/powerpoint/2010/main" val="182031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776" y="172858"/>
            <a:ext cx="9356034" cy="6624696"/>
          </a:xfrm>
        </p:spPr>
      </p:pic>
    </p:spTree>
    <p:extLst>
      <p:ext uri="{BB962C8B-B14F-4D97-AF65-F5344CB8AC3E}">
        <p14:creationId xmlns:p14="http://schemas.microsoft.com/office/powerpoint/2010/main" val="73939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5" y="795130"/>
            <a:ext cx="12097525" cy="5381833"/>
          </a:xfrm>
        </p:spPr>
      </p:pic>
    </p:spTree>
    <p:extLst>
      <p:ext uri="{BB962C8B-B14F-4D97-AF65-F5344CB8AC3E}">
        <p14:creationId xmlns:p14="http://schemas.microsoft.com/office/powerpoint/2010/main" val="49874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500" y="2051844"/>
            <a:ext cx="9271000" cy="3898900"/>
          </a:xfrm>
        </p:spPr>
      </p:pic>
    </p:spTree>
    <p:extLst>
      <p:ext uri="{BB962C8B-B14F-4D97-AF65-F5344CB8AC3E}">
        <p14:creationId xmlns:p14="http://schemas.microsoft.com/office/powerpoint/2010/main" val="98285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Genetic Tests are required?</a:t>
            </a:r>
            <a:endParaRPr lang="en-US" dirty="0"/>
          </a:p>
        </p:txBody>
      </p:sp>
    </p:spTree>
    <p:extLst>
      <p:ext uri="{BB962C8B-B14F-4D97-AF65-F5344CB8AC3E}">
        <p14:creationId xmlns:p14="http://schemas.microsoft.com/office/powerpoint/2010/main" val="154465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preservation</a:t>
            </a:r>
            <a:endParaRPr lang="en-US" dirty="0"/>
          </a:p>
        </p:txBody>
      </p:sp>
      <p:sp>
        <p:nvSpPr>
          <p:cNvPr id="3" name="Content Placeholder 2"/>
          <p:cNvSpPr>
            <a:spLocks noGrp="1"/>
          </p:cNvSpPr>
          <p:nvPr>
            <p:ph idx="1"/>
          </p:nvPr>
        </p:nvSpPr>
        <p:spPr/>
        <p:txBody>
          <a:bodyPr/>
          <a:lstStyle/>
          <a:p>
            <a:r>
              <a:rPr lang="en-US" dirty="0" smtClean="0"/>
              <a:t>Family screening</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616" y="2372138"/>
            <a:ext cx="9278768" cy="4214191"/>
          </a:xfrm>
          <a:prstGeom prst="rect">
            <a:avLst/>
          </a:prstGeom>
        </p:spPr>
      </p:pic>
    </p:spTree>
    <p:extLst>
      <p:ext uri="{BB962C8B-B14F-4D97-AF65-F5344CB8AC3E}">
        <p14:creationId xmlns:p14="http://schemas.microsoft.com/office/powerpoint/2010/main" val="174606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Treatments </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1"/>
                </a:solidFill>
              </a:rPr>
              <a:t>Personalized Medicine</a:t>
            </a:r>
          </a:p>
          <a:p>
            <a:r>
              <a:rPr lang="en-US" dirty="0" smtClean="0"/>
              <a:t>In vitro follicular activation (IVA)</a:t>
            </a:r>
            <a:endParaRPr lang="en-US" dirty="0" smtClean="0"/>
          </a:p>
          <a:p>
            <a:r>
              <a:rPr lang="en-US" dirty="0" smtClean="0"/>
              <a:t>Immunotherapy</a:t>
            </a:r>
            <a:endParaRPr lang="en-US" dirty="0"/>
          </a:p>
          <a:p>
            <a:r>
              <a:rPr lang="en-US" dirty="0" smtClean="0"/>
              <a:t>Stem cell Therapy</a:t>
            </a:r>
          </a:p>
          <a:p>
            <a:r>
              <a:rPr lang="en-US" dirty="0" smtClean="0"/>
              <a:t>Exosome Therapy</a:t>
            </a:r>
          </a:p>
          <a:p>
            <a:r>
              <a:rPr lang="en-US" dirty="0" smtClean="0"/>
              <a:t>Gene therapy</a:t>
            </a:r>
          </a:p>
          <a:p>
            <a:r>
              <a:rPr lang="en-US" dirty="0" smtClean="0"/>
              <a:t>Mitochondrial Activation</a:t>
            </a:r>
          </a:p>
          <a:p>
            <a:endParaRPr lang="en-US" dirty="0"/>
          </a:p>
        </p:txBody>
      </p:sp>
    </p:spTree>
    <p:extLst>
      <p:ext uri="{BB962C8B-B14F-4D97-AF65-F5344CB8AC3E}">
        <p14:creationId xmlns:p14="http://schemas.microsoft.com/office/powerpoint/2010/main" val="210503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all the available evidence </a:t>
            </a:r>
            <a:endParaRPr lang="en-US" dirty="0"/>
          </a:p>
        </p:txBody>
      </p:sp>
      <p:sp>
        <p:nvSpPr>
          <p:cNvPr id="3" name="Content Placeholder 2"/>
          <p:cNvSpPr>
            <a:spLocks noGrp="1"/>
          </p:cNvSpPr>
          <p:nvPr>
            <p:ph idx="1"/>
          </p:nvPr>
        </p:nvSpPr>
        <p:spPr/>
        <p:txBody>
          <a:bodyPr/>
          <a:lstStyle/>
          <a:p>
            <a:pPr marL="0" indent="0">
              <a:buNone/>
            </a:pPr>
            <a:r>
              <a:rPr lang="en-US" b="1" i="1" dirty="0" smtClean="0">
                <a:solidFill>
                  <a:schemeClr val="accent1"/>
                </a:solidFill>
              </a:rPr>
              <a:t>Personalized Medicine</a:t>
            </a:r>
            <a:endParaRPr lang="en-US" i="1" dirty="0" smtClean="0"/>
          </a:p>
          <a:p>
            <a:r>
              <a:rPr lang="en-US" dirty="0" smtClean="0"/>
              <a:t>Genetics is also critical to establish a fertility prognosis for the promising technique of </a:t>
            </a:r>
            <a:r>
              <a:rPr lang="en-US" b="1" dirty="0" smtClean="0">
                <a:solidFill>
                  <a:schemeClr val="accent1"/>
                </a:solidFill>
              </a:rPr>
              <a:t>in vitro follicular activation (IVA) </a:t>
            </a:r>
            <a:r>
              <a:rPr lang="en-US" dirty="0" smtClean="0"/>
              <a:t>in the future by predicting a residual ovarian reserve (60.5% of cases). The selection of patients who could benefit from this technique, the genetic cause highlighting existing follicles in the ovaries blocked in their growth, </a:t>
            </a:r>
            <a:r>
              <a:rPr lang="en-US" b="1" i="1" dirty="0" smtClean="0">
                <a:solidFill>
                  <a:schemeClr val="accent1"/>
                </a:solidFill>
              </a:rPr>
              <a:t>could clearly improve its success in the treatment </a:t>
            </a:r>
            <a:r>
              <a:rPr lang="en-US" dirty="0" smtClean="0"/>
              <a:t>of infertility of POI. The pathways identified could also provide future therapeutic targets.</a:t>
            </a:r>
          </a:p>
          <a:p>
            <a:endParaRPr lang="en-US" dirty="0"/>
          </a:p>
        </p:txBody>
      </p:sp>
    </p:spTree>
    <p:extLst>
      <p:ext uri="{BB962C8B-B14F-4D97-AF65-F5344CB8AC3E}">
        <p14:creationId xmlns:p14="http://schemas.microsoft.com/office/powerpoint/2010/main" val="83703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2702" y="1825625"/>
            <a:ext cx="5786596" cy="4351338"/>
          </a:xfrm>
        </p:spPr>
      </p:pic>
    </p:spTree>
    <p:extLst>
      <p:ext uri="{BB962C8B-B14F-4D97-AF65-F5344CB8AC3E}">
        <p14:creationId xmlns:p14="http://schemas.microsoft.com/office/powerpoint/2010/main" val="44939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Introduction</a:t>
            </a:r>
          </a:p>
          <a:p>
            <a:r>
              <a:rPr lang="en-US" dirty="0" smtClean="0"/>
              <a:t>Genetic Causes of POI</a:t>
            </a:r>
          </a:p>
          <a:p>
            <a:r>
              <a:rPr lang="en-US" dirty="0" smtClean="0"/>
              <a:t>Implications of Genetic Diagnosis</a:t>
            </a:r>
            <a:endParaRPr lang="en-US" dirty="0"/>
          </a:p>
        </p:txBody>
      </p:sp>
    </p:spTree>
    <p:extLst>
      <p:ext uri="{BB962C8B-B14F-4D97-AF65-F5344CB8AC3E}">
        <p14:creationId xmlns:p14="http://schemas.microsoft.com/office/powerpoint/2010/main" val="89084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all the available evidence </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C</a:t>
            </a:r>
            <a:r>
              <a:rPr lang="en-US" b="1" dirty="0" smtClean="0">
                <a:solidFill>
                  <a:srgbClr val="FF0000"/>
                </a:solidFill>
              </a:rPr>
              <a:t>omorbidities related to </a:t>
            </a:r>
            <a:r>
              <a:rPr lang="en-US" b="1" dirty="0" err="1" smtClean="0">
                <a:solidFill>
                  <a:srgbClr val="FF0000"/>
                </a:solidFill>
              </a:rPr>
              <a:t>tumour</a:t>
            </a:r>
            <a:r>
              <a:rPr lang="en-US" b="1" dirty="0" smtClean="0">
                <a:solidFill>
                  <a:srgbClr val="FF0000"/>
                </a:solidFill>
              </a:rPr>
              <a:t>/cancer susceptibility genes</a:t>
            </a:r>
          </a:p>
          <a:p>
            <a:r>
              <a:rPr lang="en-US" dirty="0"/>
              <a:t>A</a:t>
            </a:r>
            <a:r>
              <a:rPr lang="en-US" dirty="0" smtClean="0"/>
              <a:t> high-performance genetic diagnosis of POI, is critical to understand the pathogenesis of POI </a:t>
            </a:r>
            <a:r>
              <a:rPr lang="en-US" dirty="0" smtClean="0"/>
              <a:t>and leading to </a:t>
            </a:r>
            <a:r>
              <a:rPr lang="en-US" b="1" i="1" dirty="0" smtClean="0">
                <a:solidFill>
                  <a:schemeClr val="accent1"/>
                </a:solidFill>
              </a:rPr>
              <a:t>personalized medicine</a:t>
            </a:r>
            <a:r>
              <a:rPr lang="en-US" dirty="0" smtClean="0"/>
              <a:t>. These results have major implications for preventing/curing comorbidities related to </a:t>
            </a:r>
            <a:r>
              <a:rPr lang="en-US" dirty="0" err="1" smtClean="0"/>
              <a:t>tumour</a:t>
            </a:r>
            <a:r>
              <a:rPr lang="en-US" dirty="0" smtClean="0"/>
              <a:t>/cancer susceptibility genes that could affect lifespan or multi-organ disease revealed by genetics. </a:t>
            </a:r>
          </a:p>
          <a:p>
            <a:r>
              <a:rPr lang="en-US" dirty="0" smtClean="0">
                <a:solidFill>
                  <a:schemeClr val="accent1"/>
                </a:solidFill>
              </a:rPr>
              <a:t>Apart from the infertility of patients</a:t>
            </a:r>
            <a:r>
              <a:rPr lang="en-US" dirty="0" smtClean="0"/>
              <a:t>, it is therefore their entire state of health that must be assessed and treated as soon as the patient consults for POI.</a:t>
            </a:r>
            <a:endParaRPr lang="en-US" dirty="0"/>
          </a:p>
        </p:txBody>
      </p:sp>
    </p:spTree>
    <p:extLst>
      <p:ext uri="{BB962C8B-B14F-4D97-AF65-F5344CB8AC3E}">
        <p14:creationId xmlns:p14="http://schemas.microsoft.com/office/powerpoint/2010/main" val="21260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 and ANM</a:t>
            </a:r>
            <a:endParaRPr lang="en-US" dirty="0"/>
          </a:p>
        </p:txBody>
      </p:sp>
      <p:sp>
        <p:nvSpPr>
          <p:cNvPr id="3" name="Content Placeholder 2"/>
          <p:cNvSpPr>
            <a:spLocks noGrp="1"/>
          </p:cNvSpPr>
          <p:nvPr>
            <p:ph idx="1"/>
          </p:nvPr>
        </p:nvSpPr>
        <p:spPr/>
        <p:txBody>
          <a:bodyPr/>
          <a:lstStyle/>
          <a:p>
            <a:r>
              <a:rPr lang="en-US" dirty="0" smtClean="0"/>
              <a:t>Three genes had been implicated in the large variance in the age of natural menopause (ANM), confirming a genetic link and a continuum between the two conditions, the difference may be related to the severity of the genetic variants involved, major in POI. </a:t>
            </a:r>
          </a:p>
        </p:txBody>
      </p:sp>
    </p:spTree>
    <p:extLst>
      <p:ext uri="{BB962C8B-B14F-4D97-AF65-F5344CB8AC3E}">
        <p14:creationId xmlns:p14="http://schemas.microsoft.com/office/powerpoint/2010/main" val="155517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Tests</a:t>
            </a:r>
            <a:endParaRPr lang="en-US" dirty="0"/>
          </a:p>
        </p:txBody>
      </p:sp>
      <p:sp>
        <p:nvSpPr>
          <p:cNvPr id="3" name="Content Placeholder 2"/>
          <p:cNvSpPr>
            <a:spLocks noGrp="1"/>
          </p:cNvSpPr>
          <p:nvPr>
            <p:ph idx="1"/>
          </p:nvPr>
        </p:nvSpPr>
        <p:spPr/>
        <p:txBody>
          <a:bodyPr/>
          <a:lstStyle/>
          <a:p>
            <a:r>
              <a:rPr lang="en-US" dirty="0" smtClean="0"/>
              <a:t>Karyotype</a:t>
            </a:r>
          </a:p>
          <a:p>
            <a:r>
              <a:rPr lang="en-US" dirty="0" smtClean="0"/>
              <a:t>WES</a:t>
            </a:r>
          </a:p>
          <a:p>
            <a:r>
              <a:rPr lang="en-US" dirty="0" smtClean="0"/>
              <a:t>FMR1</a:t>
            </a:r>
            <a:endParaRPr lang="en-US" dirty="0"/>
          </a:p>
        </p:txBody>
      </p:sp>
    </p:spTree>
    <p:extLst>
      <p:ext uri="{BB962C8B-B14F-4D97-AF65-F5344CB8AC3E}">
        <p14:creationId xmlns:p14="http://schemas.microsoft.com/office/powerpoint/2010/main" val="81252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755" y="1825625"/>
            <a:ext cx="6960489" cy="4351338"/>
          </a:xfrm>
        </p:spPr>
      </p:pic>
    </p:spTree>
    <p:extLst>
      <p:ext uri="{BB962C8B-B14F-4D97-AF65-F5344CB8AC3E}">
        <p14:creationId xmlns:p14="http://schemas.microsoft.com/office/powerpoint/2010/main" val="21379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5400" dirty="0" smtClean="0"/>
          </a:p>
          <a:p>
            <a:pPr marL="0" indent="0">
              <a:buNone/>
            </a:pPr>
            <a:r>
              <a:rPr lang="en-US" sz="5400" dirty="0"/>
              <a:t> </a:t>
            </a:r>
            <a:r>
              <a:rPr lang="en-US" sz="5400" dirty="0" smtClean="0"/>
              <a:t>                     Thank You</a:t>
            </a:r>
            <a:endParaRPr lang="en-US" sz="5400" dirty="0"/>
          </a:p>
        </p:txBody>
      </p:sp>
    </p:spTree>
    <p:extLst>
      <p:ext uri="{BB962C8B-B14F-4D97-AF65-F5344CB8AC3E}">
        <p14:creationId xmlns:p14="http://schemas.microsoft.com/office/powerpoint/2010/main" val="41406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regulation of IVA</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IVA </a:t>
            </a:r>
            <a:r>
              <a:rPr lang="en-US" dirty="0"/>
              <a:t>mainly involves phosphatase and </a:t>
            </a:r>
            <a:r>
              <a:rPr lang="en-US" dirty="0" err="1"/>
              <a:t>tensin</a:t>
            </a:r>
            <a:r>
              <a:rPr lang="en-US" dirty="0"/>
              <a:t> homolog (PTEN)/phosphatidylinositol-3-kinase (PI3K)/protein kinase B (</a:t>
            </a:r>
            <a:r>
              <a:rPr lang="en-US" dirty="0" err="1"/>
              <a:t>Akt</a:t>
            </a:r>
            <a:r>
              <a:rPr lang="en-US" dirty="0"/>
              <a:t>)/</a:t>
            </a:r>
            <a:r>
              <a:rPr lang="en-US" dirty="0" err="1"/>
              <a:t>forkhead</a:t>
            </a:r>
            <a:r>
              <a:rPr lang="en-US" dirty="0"/>
              <a:t> box O3 (FOXO3) signaling pathway, and the Hippo signaling pathways (Fig. </a:t>
            </a:r>
            <a:r>
              <a:rPr lang="en-US" u="sng" dirty="0">
                <a:hlinkClick r:id="rId2"/>
              </a:rPr>
              <a:t>2</a:t>
            </a:r>
            <a:r>
              <a:rPr lang="en-US" dirty="0"/>
              <a:t>). The PTEN/PI3K/</a:t>
            </a:r>
            <a:r>
              <a:rPr lang="en-US" dirty="0" err="1"/>
              <a:t>Akt</a:t>
            </a:r>
            <a:r>
              <a:rPr lang="en-US" dirty="0"/>
              <a:t>/FOXO3 pathway plays a central role in PFs activation. The cognate tyrosine kinase receptor initiates </a:t>
            </a:r>
            <a:r>
              <a:rPr lang="en-US" dirty="0" err="1"/>
              <a:t>Akt</a:t>
            </a:r>
            <a:r>
              <a:rPr lang="en-US" dirty="0"/>
              <a:t> activation signaling by enhancing PI3K activity, which converts secondary messenger, phosphatidylinositol-4,5-bisphosphate (PIP2), into phosphatidylinositol-3,4,5-triphosphate (PIP3). Subsequently, PIP3 activates phosphatidylinositol-dependent kinase 1 (PDK1), resulting in </a:t>
            </a:r>
            <a:r>
              <a:rPr lang="en-US" dirty="0" err="1"/>
              <a:t>Akt</a:t>
            </a:r>
            <a:r>
              <a:rPr lang="en-US" dirty="0"/>
              <a:t> activation [</a:t>
            </a:r>
            <a:r>
              <a:rPr lang="en-US" u="sng" dirty="0">
                <a:hlinkClick r:id="rId3"/>
              </a:rPr>
              <a:t>9</a:t>
            </a:r>
            <a:r>
              <a:rPr lang="en-US" dirty="0"/>
              <a:t>], a key kinase in this pathway. Once </a:t>
            </a:r>
            <a:r>
              <a:rPr lang="en-US" dirty="0" err="1"/>
              <a:t>Akt</a:t>
            </a:r>
            <a:r>
              <a:rPr lang="en-US" dirty="0"/>
              <a:t> is activated, FOXO3a is </a:t>
            </a:r>
            <a:r>
              <a:rPr lang="en-US" dirty="0" err="1"/>
              <a:t>hyperphosphorylated</a:t>
            </a:r>
            <a:r>
              <a:rPr lang="en-US" dirty="0"/>
              <a:t> and undergoes nuclear exportation, eventually triggering PFs activation. Furthermore, </a:t>
            </a:r>
            <a:r>
              <a:rPr lang="en-US" dirty="0" err="1"/>
              <a:t>Akt</a:t>
            </a:r>
            <a:r>
              <a:rPr lang="en-US" dirty="0"/>
              <a:t> phosphorylates tuberous sclerosis 2 (TSC2), which inactivates TSC1/TSC2 complex and induces mammalian target of rapamycin complex (mTORC1). Subsequently, mTORC1 and its substrates promote PFs survival [</a:t>
            </a:r>
            <a:r>
              <a:rPr lang="en-US" u="sng" dirty="0">
                <a:hlinkClick r:id="rId4"/>
              </a:rPr>
              <a:t>10</a:t>
            </a:r>
            <a:r>
              <a:rPr lang="en-US" dirty="0"/>
              <a:t>]. However, these events are reversed by the effects of PTEN, which negatively regulates this pathway by transforming PIP3 back to PIP2 [</a:t>
            </a:r>
            <a:r>
              <a:rPr lang="en-US" u="sng" dirty="0">
                <a:hlinkClick r:id="rId5"/>
              </a:rPr>
              <a:t>11</a:t>
            </a:r>
            <a:r>
              <a:rPr lang="en-US" dirty="0"/>
              <a:t>].</a:t>
            </a:r>
          </a:p>
          <a:p>
            <a:endParaRPr lang="en-US" dirty="0"/>
          </a:p>
        </p:txBody>
      </p:sp>
    </p:spTree>
    <p:extLst>
      <p:ext uri="{BB962C8B-B14F-4D97-AF65-F5344CB8AC3E}">
        <p14:creationId xmlns:p14="http://schemas.microsoft.com/office/powerpoint/2010/main" val="89310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 of IVA in the practice of human reproduction</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IVA </a:t>
            </a:r>
            <a:r>
              <a:rPr lang="en-US" dirty="0"/>
              <a:t>has been successfully applied in clinical practice. Conventional IVA in POI patients was the combination of PTEN inhibitors and PI3K activators, followed by ovarian fragmentation and autografting cortical strips via laparoscopic surgery. This procedure resulted in two pregnancies and one healthy delivery [</a:t>
            </a:r>
            <a:r>
              <a:rPr lang="en-US" u="sng" dirty="0">
                <a:hlinkClick r:id="rId2"/>
              </a:rPr>
              <a:t>14</a:t>
            </a:r>
            <a:r>
              <a:rPr lang="en-US" dirty="0"/>
              <a:t>]. In 2016, </a:t>
            </a:r>
            <a:r>
              <a:rPr lang="en-US" dirty="0" err="1"/>
              <a:t>Zhai</a:t>
            </a:r>
            <a:r>
              <a:rPr lang="en-US" dirty="0"/>
              <a:t> et al. reported a successful delivery after simplifying IVA by fresh tissue auto-transplantation [</a:t>
            </a:r>
            <a:r>
              <a:rPr lang="en-US" u="sng" dirty="0">
                <a:hlinkClick r:id="rId3"/>
              </a:rPr>
              <a:t>29</a:t>
            </a:r>
            <a:r>
              <a:rPr lang="en-US" dirty="0"/>
              <a:t>].</a:t>
            </a:r>
          </a:p>
          <a:p>
            <a:r>
              <a:rPr lang="en-US" dirty="0"/>
              <a:t>Drug-free IVA was developed more recently. It focuses only on disrupting the Hippo pathway and avoids chemical activation of ovaries. A growing number of studies have reported that drug-free IVA had led to successful pregnancies [</a:t>
            </a:r>
            <a:r>
              <a:rPr lang="en-US" u="sng" dirty="0">
                <a:hlinkClick r:id="rId4"/>
              </a:rPr>
              <a:t>30</a:t>
            </a:r>
            <a:r>
              <a:rPr lang="en-US" dirty="0"/>
              <a:t>, </a:t>
            </a:r>
            <a:r>
              <a:rPr lang="en-US" u="sng" dirty="0">
                <a:hlinkClick r:id="rId5"/>
              </a:rPr>
              <a:t>31</a:t>
            </a:r>
            <a:r>
              <a:rPr lang="en-US" dirty="0"/>
              <a:t>]. However, these results should be interpreted with caution because most of these studies, involved a limited number of patients and lacked controlled trials.</a:t>
            </a:r>
          </a:p>
          <a:p>
            <a:endParaRPr lang="en-US" dirty="0"/>
          </a:p>
        </p:txBody>
      </p:sp>
    </p:spTree>
    <p:extLst>
      <p:ext uri="{BB962C8B-B14F-4D97-AF65-F5344CB8AC3E}">
        <p14:creationId xmlns:p14="http://schemas.microsoft.com/office/powerpoint/2010/main" val="40752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and ovarian aging</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Ovarian </a:t>
            </a:r>
            <a:r>
              <a:rPr lang="en-US" dirty="0"/>
              <a:t>aging caused by mitochondrial dysfunction involves </a:t>
            </a:r>
            <a:r>
              <a:rPr lang="en-US" dirty="0" err="1"/>
              <a:t>mtDNA</a:t>
            </a:r>
            <a:r>
              <a:rPr lang="en-US" dirty="0"/>
              <a:t> dysfunction, enhanced oxidative damage, altered membrane potential and inefficient biogenesis or mitochondria clearance [</a:t>
            </a:r>
            <a:r>
              <a:rPr lang="en-US" u="sng" dirty="0">
                <a:hlinkClick r:id="rId2"/>
              </a:rPr>
              <a:t>37</a:t>
            </a:r>
            <a:r>
              <a:rPr lang="en-US" dirty="0"/>
              <a:t>]. Of these, </a:t>
            </a:r>
            <a:r>
              <a:rPr lang="en-US" dirty="0" err="1"/>
              <a:t>mtDNA</a:t>
            </a:r>
            <a:r>
              <a:rPr lang="en-US" dirty="0"/>
              <a:t> dysfunction includes decreased </a:t>
            </a:r>
            <a:r>
              <a:rPr lang="en-US" dirty="0" err="1"/>
              <a:t>mtDNA</a:t>
            </a:r>
            <a:r>
              <a:rPr lang="en-US" dirty="0"/>
              <a:t> content, strand breaks, point mutations, and oxidative damage. Patients with POI reportedly exhibited significantly decreased </a:t>
            </a:r>
            <a:r>
              <a:rPr lang="en-US" dirty="0" err="1"/>
              <a:t>mtDNA</a:t>
            </a:r>
            <a:r>
              <a:rPr lang="en-US" dirty="0"/>
              <a:t> content compared to healthy fertile women [</a:t>
            </a:r>
            <a:r>
              <a:rPr lang="en-US" u="sng" dirty="0">
                <a:hlinkClick r:id="rId3"/>
              </a:rPr>
              <a:t>38</a:t>
            </a:r>
            <a:r>
              <a:rPr lang="en-US" dirty="0"/>
              <a:t>]. Furthermore, </a:t>
            </a:r>
            <a:r>
              <a:rPr lang="en-US" dirty="0" err="1"/>
              <a:t>mtDNA</a:t>
            </a:r>
            <a:r>
              <a:rPr lang="en-US" dirty="0"/>
              <a:t> is prone to mutations due to the absence of histone protection and DNA repair enzymes [</a:t>
            </a:r>
            <a:r>
              <a:rPr lang="en-US" u="sng" dirty="0">
                <a:hlinkClick r:id="rId4"/>
              </a:rPr>
              <a:t>39</a:t>
            </a:r>
            <a:r>
              <a:rPr lang="en-US" dirty="0"/>
              <a:t>]. Studies have shown that a single-point alteration in </a:t>
            </a:r>
            <a:r>
              <a:rPr lang="en-US" dirty="0" err="1"/>
              <a:t>mtDNA</a:t>
            </a:r>
            <a:r>
              <a:rPr lang="en-US" dirty="0"/>
              <a:t> profoundly influences mitochondrial </a:t>
            </a:r>
            <a:r>
              <a:rPr lang="en-US" dirty="0" err="1"/>
              <a:t>proteostasis</a:t>
            </a:r>
            <a:r>
              <a:rPr lang="en-US" dirty="0"/>
              <a:t> and reactive ROS generation, leading to telomere shortening [</a:t>
            </a:r>
            <a:r>
              <a:rPr lang="en-US" u="sng" dirty="0">
                <a:hlinkClick r:id="rId5"/>
              </a:rPr>
              <a:t>40</a:t>
            </a:r>
            <a:r>
              <a:rPr lang="en-US" dirty="0"/>
              <a:t>]. Moreover, the introduction of mutated </a:t>
            </a:r>
            <a:r>
              <a:rPr lang="en-US" dirty="0" err="1"/>
              <a:t>mtDNA</a:t>
            </a:r>
            <a:r>
              <a:rPr lang="en-US" dirty="0"/>
              <a:t> polymerase gamma (POLG) into a mouse caused premature senescence [</a:t>
            </a:r>
            <a:r>
              <a:rPr lang="en-US" u="sng" dirty="0">
                <a:hlinkClick r:id="rId6"/>
              </a:rPr>
              <a:t>41</a:t>
            </a:r>
            <a:r>
              <a:rPr lang="en-US" dirty="0"/>
              <a:t>].</a:t>
            </a:r>
          </a:p>
          <a:p>
            <a:endParaRPr lang="en-US" dirty="0"/>
          </a:p>
        </p:txBody>
      </p:sp>
    </p:spTree>
    <p:extLst>
      <p:ext uri="{BB962C8B-B14F-4D97-AF65-F5344CB8AC3E}">
        <p14:creationId xmlns:p14="http://schemas.microsoft.com/office/powerpoint/2010/main" val="1658156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nutrient therapy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recent years, researchers have focused on using pharmacological methods to restore the vitality of mitochondria. Available mitochondrial nutrients include Coenzyme Q10 (CoQ10), resveratrol, melatonin, and rapamycin [</a:t>
            </a:r>
            <a:r>
              <a:rPr lang="en-US" u="sng" dirty="0">
                <a:hlinkClick r:id="rId2"/>
              </a:rPr>
              <a:t>48</a:t>
            </a:r>
            <a:r>
              <a:rPr lang="en-US" dirty="0"/>
              <a:t>]. CoQ10 is a component of the mitochondrial electron transport chain and a cellular antioxidant, which reportedly delays the depletion of ovarian reserve [</a:t>
            </a:r>
            <a:r>
              <a:rPr lang="en-US" u="sng" dirty="0">
                <a:hlinkClick r:id="rId3"/>
              </a:rPr>
              <a:t>49</a:t>
            </a:r>
            <a:r>
              <a:rPr lang="en-US" dirty="0"/>
              <a:t>]. Importantly, the only human trial conducted so far, has shown that supplementation with CoQ10 may reduce the rate of aneuploidy in oocytes after meiosis. However, the result of this study was not statistically significant due to the study being prematurely terminated due to safety considerations [</a:t>
            </a:r>
            <a:r>
              <a:rPr lang="en-US" u="sng" dirty="0">
                <a:hlinkClick r:id="rId4"/>
              </a:rPr>
              <a:t>50</a:t>
            </a:r>
            <a:r>
              <a:rPr lang="en-US" dirty="0"/>
              <a:t>].</a:t>
            </a:r>
          </a:p>
          <a:p>
            <a:endParaRPr lang="en-US" dirty="0"/>
          </a:p>
        </p:txBody>
      </p:sp>
    </p:spTree>
    <p:extLst>
      <p:ext uri="{BB962C8B-B14F-4D97-AF65-F5344CB8AC3E}">
        <p14:creationId xmlns:p14="http://schemas.microsoft.com/office/powerpoint/2010/main" val="740369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transfer therapy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Various </a:t>
            </a:r>
            <a:r>
              <a:rPr lang="en-US" dirty="0"/>
              <a:t>mitochondrial transfer therapies have been tested for infertility management. A previous study has reported that allogeneic </a:t>
            </a:r>
            <a:r>
              <a:rPr lang="en-US" dirty="0" err="1"/>
              <a:t>ooplasmic</a:t>
            </a:r>
            <a:r>
              <a:rPr lang="en-US" dirty="0"/>
              <a:t> transfer in human oocytes led to successful pregnancy and live birth [</a:t>
            </a:r>
            <a:r>
              <a:rPr lang="en-US" u="sng" dirty="0">
                <a:hlinkClick r:id="rId2"/>
              </a:rPr>
              <a:t>54</a:t>
            </a:r>
            <a:r>
              <a:rPr lang="en-US" dirty="0"/>
              <a:t>]. However, this technique was suspended due to the risk of </a:t>
            </a:r>
            <a:r>
              <a:rPr lang="en-US" dirty="0" err="1"/>
              <a:t>heteroplasmy</a:t>
            </a:r>
            <a:r>
              <a:rPr lang="en-US" dirty="0"/>
              <a:t>, and potential transmission of mitochondrial diseases, as well as Turner syndrome and autism cases being reported following transplantation [</a:t>
            </a:r>
            <a:r>
              <a:rPr lang="en-US" u="sng" dirty="0">
                <a:hlinkClick r:id="rId3"/>
              </a:rPr>
              <a:t>55</a:t>
            </a:r>
            <a:r>
              <a:rPr lang="en-US" dirty="0"/>
              <a:t>]. Subsequently, new nuclear transplantation techniques, including spindle transplantation, germinal vesicle (GV) transplantation, and pronuclear transplantation (PNT), have been proposed.</a:t>
            </a:r>
          </a:p>
          <a:p>
            <a:endParaRPr lang="en-US" dirty="0"/>
          </a:p>
        </p:txBody>
      </p:sp>
    </p:spTree>
    <p:extLst>
      <p:ext uri="{BB962C8B-B14F-4D97-AF65-F5344CB8AC3E}">
        <p14:creationId xmlns:p14="http://schemas.microsoft.com/office/powerpoint/2010/main" val="87354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lstStyle/>
          <a:p>
            <a:r>
              <a:rPr lang="en-US" dirty="0" smtClean="0"/>
              <a:t>Human Genome Project</a:t>
            </a:r>
          </a:p>
          <a:p>
            <a:r>
              <a:rPr lang="en-US" dirty="0" smtClean="0"/>
              <a:t>NGS (WES)</a:t>
            </a:r>
          </a:p>
          <a:p>
            <a:r>
              <a:rPr lang="en-US" dirty="0" smtClean="0"/>
              <a:t>Guidelines and Classifications Have been Changed.</a:t>
            </a:r>
          </a:p>
          <a:p>
            <a:r>
              <a:rPr lang="en-US" dirty="0" smtClean="0"/>
              <a:t>Post Genomic Era</a:t>
            </a:r>
          </a:p>
          <a:p>
            <a:endParaRPr lang="en-US" dirty="0"/>
          </a:p>
        </p:txBody>
      </p:sp>
    </p:spTree>
    <p:extLst>
      <p:ext uri="{BB962C8B-B14F-4D97-AF65-F5344CB8AC3E}">
        <p14:creationId xmlns:p14="http://schemas.microsoft.com/office/powerpoint/2010/main" val="117449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 therapy for POI</a:t>
            </a:r>
            <a:br>
              <a:rPr lang="en-US" dirty="0" smtClean="0"/>
            </a:br>
            <a:endParaRPr lang="en-US" dirty="0"/>
          </a:p>
        </p:txBody>
      </p:sp>
      <p:sp>
        <p:nvSpPr>
          <p:cNvPr id="3" name="Content Placeholder 2"/>
          <p:cNvSpPr>
            <a:spLocks noGrp="1"/>
          </p:cNvSpPr>
          <p:nvPr>
            <p:ph idx="1"/>
          </p:nvPr>
        </p:nvSpPr>
        <p:spPr/>
        <p:txBody>
          <a:bodyPr/>
          <a:lstStyle/>
          <a:p>
            <a:r>
              <a:rPr lang="en-US" dirty="0" smtClean="0"/>
              <a:t>Although </a:t>
            </a:r>
            <a:r>
              <a:rPr lang="en-US" dirty="0"/>
              <a:t>ESCs show unlimited potential for differentiation, clinical use of ESCs is limited. This is because the use of ESCs raises challenging ethical issues, such as the destruction of blastocysts. By contrast, </a:t>
            </a:r>
            <a:r>
              <a:rPr lang="en-US" dirty="0" err="1"/>
              <a:t>iPSCs</a:t>
            </a:r>
            <a:r>
              <a:rPr lang="en-US" dirty="0"/>
              <a:t>, which are prepared by reprogramming human somatic cells, may be used without any ethical issues. Yamashiro et al. confirmed that human </a:t>
            </a:r>
            <a:r>
              <a:rPr lang="en-US" dirty="0" err="1"/>
              <a:t>iPSCs</a:t>
            </a:r>
            <a:r>
              <a:rPr lang="en-US" dirty="0"/>
              <a:t> could differentiate into human primitive germ-like cells (</a:t>
            </a:r>
            <a:r>
              <a:rPr lang="en-US" dirty="0" err="1"/>
              <a:t>hPGCLCs</a:t>
            </a:r>
            <a:r>
              <a:rPr lang="en-US" dirty="0"/>
              <a:t>) in vitro. More importantly, </a:t>
            </a:r>
            <a:r>
              <a:rPr lang="en-US" dirty="0" err="1"/>
              <a:t>hPGCLCs</a:t>
            </a:r>
            <a:r>
              <a:rPr lang="en-US" dirty="0"/>
              <a:t> cultured under defined conditions differentiated into </a:t>
            </a:r>
            <a:r>
              <a:rPr lang="en-US" dirty="0" err="1"/>
              <a:t>oogonia</a:t>
            </a:r>
            <a:r>
              <a:rPr lang="en-US" dirty="0"/>
              <a:t>/</a:t>
            </a:r>
            <a:r>
              <a:rPr lang="en-US" dirty="0" err="1"/>
              <a:t>gonocyte</a:t>
            </a:r>
            <a:r>
              <a:rPr lang="en-US" dirty="0"/>
              <a:t>-like cells [</a:t>
            </a:r>
            <a:r>
              <a:rPr lang="en-US" u="sng" dirty="0">
                <a:hlinkClick r:id="rId2"/>
              </a:rPr>
              <a:t>69</a:t>
            </a:r>
            <a:r>
              <a:rPr lang="en-US" dirty="0"/>
              <a:t>].</a:t>
            </a:r>
          </a:p>
          <a:p>
            <a:endParaRPr lang="en-US" dirty="0"/>
          </a:p>
        </p:txBody>
      </p:sp>
    </p:spTree>
    <p:extLst>
      <p:ext uri="{BB962C8B-B14F-4D97-AF65-F5344CB8AC3E}">
        <p14:creationId xmlns:p14="http://schemas.microsoft.com/office/powerpoint/2010/main" val="150148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Cell-free therapy for POI</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Treating </a:t>
            </a:r>
            <a:r>
              <a:rPr lang="en-US" dirty="0"/>
              <a:t>POI with exosomes is associated with higher clinical safety, because immune rejection and the risk of vascular obstruction and tumor mutation can be avoided by using exosomes. A recent study revealed that </a:t>
            </a:r>
            <a:r>
              <a:rPr lang="en-US" dirty="0" err="1"/>
              <a:t>exosomal</a:t>
            </a:r>
            <a:r>
              <a:rPr lang="en-US" dirty="0"/>
              <a:t> miR-644-5p derived from BMSCs targeted the regulation of p53 to suppress the apoptosis of GCs, thus alleviating POI [</a:t>
            </a:r>
            <a:r>
              <a:rPr lang="en-US" u="sng" dirty="0">
                <a:hlinkClick r:id="rId2"/>
              </a:rPr>
              <a:t>82</a:t>
            </a:r>
            <a:r>
              <a:rPr lang="en-US" dirty="0"/>
              <a:t>]. In 2020, Yang et al. reported that BMSCs-derived </a:t>
            </a:r>
            <a:r>
              <a:rPr lang="en-US" dirty="0" err="1"/>
              <a:t>exosomal</a:t>
            </a:r>
            <a:r>
              <a:rPr lang="en-US" dirty="0"/>
              <a:t> miR-144-5p relieved POI by targeting PTEN to inhibit GC apoptosis [</a:t>
            </a:r>
            <a:r>
              <a:rPr lang="en-US" u="sng" dirty="0">
                <a:hlinkClick r:id="rId3"/>
              </a:rPr>
              <a:t>83</a:t>
            </a:r>
            <a:r>
              <a:rPr lang="en-US" dirty="0"/>
              <a:t>]. In addition, overexpression of miR-21, a key miRNA that regulates apoptosis in BMSCs, repaired ovarian structure and function in rats, by downregulating PTEN and the programmed cell death protein 4 (PDCD 4) [</a:t>
            </a:r>
            <a:r>
              <a:rPr lang="en-US" u="sng" dirty="0">
                <a:hlinkClick r:id="rId4"/>
              </a:rPr>
              <a:t>84</a:t>
            </a:r>
            <a:r>
              <a:rPr lang="en-US" dirty="0"/>
              <a:t>].</a:t>
            </a:r>
          </a:p>
          <a:p>
            <a:endParaRPr lang="en-US" dirty="0"/>
          </a:p>
        </p:txBody>
      </p:sp>
    </p:spTree>
    <p:extLst>
      <p:ext uri="{BB962C8B-B14F-4D97-AF65-F5344CB8AC3E}">
        <p14:creationId xmlns:p14="http://schemas.microsoft.com/office/powerpoint/2010/main" val="176942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PRP intra-ovarian infusion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Mechanisms </a:t>
            </a:r>
            <a:r>
              <a:rPr lang="en-US" b="1" dirty="0"/>
              <a:t>of PRP in POI</a:t>
            </a:r>
          </a:p>
          <a:p>
            <a:r>
              <a:rPr lang="en-US" dirty="0"/>
              <a:t>Intra-ovarian infusion of PRP is another novel approach to the treatment of POI. PRP is composed of high concentrations of platelets obtained from the peripheral blood of patients via centrifugation [</a:t>
            </a:r>
            <a:r>
              <a:rPr lang="en-US" u="sng" dirty="0">
                <a:hlinkClick r:id="rId2"/>
              </a:rPr>
              <a:t>98</a:t>
            </a:r>
            <a:r>
              <a:rPr lang="en-US" dirty="0"/>
              <a:t>]. The efficiency of PRP depends mainly on their α-granule content, which is highly enriched in proteins, hormones, and growth factors [</a:t>
            </a:r>
            <a:r>
              <a:rPr lang="en-US" u="sng" dirty="0">
                <a:hlinkClick r:id="rId3"/>
              </a:rPr>
              <a:t>99</a:t>
            </a:r>
            <a:r>
              <a:rPr lang="en-US" dirty="0"/>
              <a:t>]. The release of bioactive proteins promotes cell proliferation and differentiation [</a:t>
            </a:r>
            <a:r>
              <a:rPr lang="en-US" u="sng" dirty="0">
                <a:hlinkClick r:id="rId4"/>
              </a:rPr>
              <a:t>101</a:t>
            </a:r>
            <a:r>
              <a:rPr lang="en-US" dirty="0"/>
              <a:t>]. In addition, activated platelets release high concentrations of hormones and growth factors, which stimulate angiogenesis as well as anabolism and inflammation control, thereby rapidly promoting the healing and regeneration of tissues [</a:t>
            </a:r>
            <a:r>
              <a:rPr lang="en-US" u="sng" dirty="0">
                <a:hlinkClick r:id="rId5"/>
              </a:rPr>
              <a:t>102</a:t>
            </a:r>
            <a:r>
              <a:rPr lang="en-US" dirty="0"/>
              <a:t>]. Importantly, GD</a:t>
            </a:r>
          </a:p>
          <a:p>
            <a:endParaRPr lang="en-US" dirty="0"/>
          </a:p>
        </p:txBody>
      </p:sp>
    </p:spTree>
    <p:extLst>
      <p:ext uri="{BB962C8B-B14F-4D97-AF65-F5344CB8AC3E}">
        <p14:creationId xmlns:p14="http://schemas.microsoft.com/office/powerpoint/2010/main" val="38169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MicroRNAs: the future direction of POI treatment</a:t>
            </a:r>
            <a:br>
              <a:rPr lang="en-US" dirty="0" smtClean="0"/>
            </a:br>
            <a:endParaRPr lang="en-US" dirty="0"/>
          </a:p>
        </p:txBody>
      </p:sp>
      <p:sp>
        <p:nvSpPr>
          <p:cNvPr id="3" name="Content Placeholder 2"/>
          <p:cNvSpPr>
            <a:spLocks noGrp="1"/>
          </p:cNvSpPr>
          <p:nvPr>
            <p:ph idx="1"/>
          </p:nvPr>
        </p:nvSpPr>
        <p:spPr/>
        <p:txBody>
          <a:bodyPr/>
          <a:lstStyle/>
          <a:p>
            <a:r>
              <a:rPr lang="en-US" dirty="0" smtClean="0"/>
              <a:t>MicroRNAs </a:t>
            </a:r>
            <a:r>
              <a:rPr lang="en-US" dirty="0"/>
              <a:t>(miRNAs) are short, 18–24 nucleotides long, non-coding RNAs [</a:t>
            </a:r>
            <a:r>
              <a:rPr lang="en-US" u="sng" dirty="0">
                <a:hlinkClick r:id="rId2"/>
              </a:rPr>
              <a:t>118</a:t>
            </a:r>
            <a:r>
              <a:rPr lang="en-US" dirty="0"/>
              <a:t>]. These regulate cell proliferation, differentiation, and apoptosis in normal and pathological processes [</a:t>
            </a:r>
            <a:r>
              <a:rPr lang="en-US" u="sng" dirty="0">
                <a:hlinkClick r:id="rId3"/>
              </a:rPr>
              <a:t>119</a:t>
            </a:r>
            <a:r>
              <a:rPr lang="en-US" dirty="0"/>
              <a:t>]. The expression levels of miRNAs in reproductive tissues appears to be linked to fertility potentials and embryo developmental capacities [</a:t>
            </a:r>
            <a:r>
              <a:rPr lang="en-US" u="sng" dirty="0">
                <a:hlinkClick r:id="rId4"/>
              </a:rPr>
              <a:t>120</a:t>
            </a:r>
            <a:r>
              <a:rPr lang="en-US" dirty="0"/>
              <a:t>]. Furthermore, miRNAs play a regulatory function in </a:t>
            </a:r>
            <a:r>
              <a:rPr lang="en-US" dirty="0" err="1"/>
              <a:t>folliculogenesis</a:t>
            </a:r>
            <a:r>
              <a:rPr lang="en-US" dirty="0"/>
              <a:t> and oocyte maturation [</a:t>
            </a:r>
            <a:r>
              <a:rPr lang="en-US" u="sng" dirty="0">
                <a:hlinkClick r:id="rId3"/>
              </a:rPr>
              <a:t>119</a:t>
            </a:r>
            <a:r>
              <a:rPr lang="en-US" dirty="0"/>
              <a:t>] and are detected in plasma, serum, and urine. Currently, plasma miRNAs are considered as promising potential biomarkers for a series of cancers and other diseases.</a:t>
            </a:r>
          </a:p>
          <a:p>
            <a:endParaRPr lang="en-US" dirty="0"/>
          </a:p>
        </p:txBody>
      </p:sp>
    </p:spTree>
    <p:extLst>
      <p:ext uri="{BB962C8B-B14F-4D97-AF65-F5344CB8AC3E}">
        <p14:creationId xmlns:p14="http://schemas.microsoft.com/office/powerpoint/2010/main" val="56380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350" y="2756694"/>
            <a:ext cx="9385300" cy="2489200"/>
          </a:xfrm>
        </p:spPr>
      </p:pic>
    </p:spTree>
    <p:extLst>
      <p:ext uri="{BB962C8B-B14F-4D97-AF65-F5344CB8AC3E}">
        <p14:creationId xmlns:p14="http://schemas.microsoft.com/office/powerpoint/2010/main" val="1988191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However, a large proportion of cases with POI are idiopathic, with multiple lines of evidence supporting a genetic basis for pathogenesis</a:t>
            </a:r>
            <a:r>
              <a:rPr lang="en-US" u="sng" baseline="30000" dirty="0" smtClean="0">
                <a:hlinkClick r:id="rId2"/>
              </a:rPr>
              <a:t>5</a:t>
            </a:r>
            <a:r>
              <a:rPr lang="en-US" dirty="0" smtClean="0"/>
              <a:t>. Identifying the molecular basis of POI is, thus, of paramount importance for investigating therapeutic targets, such as in vitro activation, and for guiding genetic counseling or pregnancy planning.</a:t>
            </a:r>
            <a:endParaRPr lang="en-US" dirty="0"/>
          </a:p>
        </p:txBody>
      </p:sp>
    </p:spTree>
    <p:extLst>
      <p:ext uri="{BB962C8B-B14F-4D97-AF65-F5344CB8AC3E}">
        <p14:creationId xmlns:p14="http://schemas.microsoft.com/office/powerpoint/2010/main" val="1044221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Premature ovarian insufficiency (POI) is a major cause of female infertility due to early loss of ovarian function. POI is a heterogeneous condition, and its molecular etiology is unclear. To identify genetic variants associated with POI, here we performed whole-exome sequencing in a cohort of 1,030 patients with POI. We detected 195 pathogenic/likely pathogenic variants in 59 known POI-causative genes, accounting for 193 (18.7%) cases. </a:t>
            </a:r>
          </a:p>
        </p:txBody>
      </p:sp>
    </p:spTree>
    <p:extLst>
      <p:ext uri="{BB962C8B-B14F-4D97-AF65-F5344CB8AC3E}">
        <p14:creationId xmlns:p14="http://schemas.microsoft.com/office/powerpoint/2010/main" val="99072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Association analyses comparing the POI cohort with a control cohort of 5,000 individuals without POI identified 20 further POI-associated genes with a significantly higher burden of loss-of-function variants. Functional annotations of these novel 20 genes indicated their involvement in ovarian development and function, including </a:t>
            </a:r>
            <a:r>
              <a:rPr lang="en-US" dirty="0" err="1" smtClean="0"/>
              <a:t>gonadogenesis</a:t>
            </a:r>
            <a:r>
              <a:rPr lang="en-US" dirty="0" smtClean="0"/>
              <a:t> (</a:t>
            </a:r>
            <a:r>
              <a:rPr lang="en-US" i="1" dirty="0" smtClean="0"/>
              <a:t>LGR4</a:t>
            </a:r>
            <a:r>
              <a:rPr lang="en-US" dirty="0" smtClean="0"/>
              <a:t> and </a:t>
            </a:r>
            <a:r>
              <a:rPr lang="en-US" i="1" dirty="0" smtClean="0"/>
              <a:t>PRDM1</a:t>
            </a:r>
            <a:r>
              <a:rPr lang="en-US" dirty="0" smtClean="0"/>
              <a:t>), meiosis (</a:t>
            </a:r>
            <a:r>
              <a:rPr lang="en-US" i="1" dirty="0" smtClean="0"/>
              <a:t>CPEB1</a:t>
            </a:r>
            <a:r>
              <a:rPr lang="en-US" dirty="0" smtClean="0"/>
              <a:t>, </a:t>
            </a:r>
            <a:r>
              <a:rPr lang="en-US" i="1" dirty="0" smtClean="0"/>
              <a:t>KASH5</a:t>
            </a:r>
            <a:r>
              <a:rPr lang="en-US" dirty="0" smtClean="0"/>
              <a:t>, </a:t>
            </a:r>
            <a:r>
              <a:rPr lang="en-US" i="1" dirty="0" smtClean="0"/>
              <a:t>MCMDC2</a:t>
            </a:r>
            <a:r>
              <a:rPr lang="en-US" dirty="0" smtClean="0"/>
              <a:t>, </a:t>
            </a:r>
            <a:r>
              <a:rPr lang="en-US" i="1" dirty="0" smtClean="0"/>
              <a:t>MEIOSIN</a:t>
            </a:r>
            <a:r>
              <a:rPr lang="en-US" dirty="0" smtClean="0"/>
              <a:t>, </a:t>
            </a:r>
            <a:r>
              <a:rPr lang="en-US" i="1" dirty="0" smtClean="0"/>
              <a:t>NUP43</a:t>
            </a:r>
            <a:r>
              <a:rPr lang="en-US" dirty="0" smtClean="0"/>
              <a:t>, </a:t>
            </a:r>
            <a:r>
              <a:rPr lang="en-US" i="1" dirty="0" smtClean="0"/>
              <a:t>RFWD3</a:t>
            </a:r>
            <a:r>
              <a:rPr lang="en-US" dirty="0" smtClean="0"/>
              <a:t>, </a:t>
            </a:r>
            <a:r>
              <a:rPr lang="en-US" i="1" dirty="0" smtClean="0"/>
              <a:t>SHOC1</a:t>
            </a:r>
            <a:r>
              <a:rPr lang="en-US" dirty="0" smtClean="0"/>
              <a:t>, </a:t>
            </a:r>
            <a:r>
              <a:rPr lang="en-US" i="1" dirty="0" smtClean="0"/>
              <a:t>SLX4</a:t>
            </a:r>
            <a:r>
              <a:rPr lang="en-US" dirty="0" smtClean="0"/>
              <a:t> and </a:t>
            </a:r>
            <a:r>
              <a:rPr lang="en-US" i="1" dirty="0" smtClean="0"/>
              <a:t>STRA8</a:t>
            </a:r>
            <a:r>
              <a:rPr lang="en-US" dirty="0" smtClean="0"/>
              <a:t>) and </a:t>
            </a:r>
            <a:r>
              <a:rPr lang="en-US" dirty="0" err="1" smtClean="0"/>
              <a:t>folliculogenesis</a:t>
            </a:r>
            <a:r>
              <a:rPr lang="en-US" dirty="0" smtClean="0"/>
              <a:t> and ovulation (</a:t>
            </a:r>
            <a:r>
              <a:rPr lang="en-US" i="1" dirty="0" smtClean="0"/>
              <a:t>ALOX12</a:t>
            </a:r>
            <a:r>
              <a:rPr lang="en-US" dirty="0" smtClean="0"/>
              <a:t>, </a:t>
            </a:r>
            <a:r>
              <a:rPr lang="en-US" i="1" dirty="0" smtClean="0"/>
              <a:t>BMP6</a:t>
            </a:r>
            <a:r>
              <a:rPr lang="en-US" dirty="0" smtClean="0"/>
              <a:t>, </a:t>
            </a:r>
            <a:r>
              <a:rPr lang="en-US" i="1" dirty="0" smtClean="0"/>
              <a:t>H1-8</a:t>
            </a:r>
            <a:r>
              <a:rPr lang="en-US" dirty="0" smtClean="0"/>
              <a:t>, </a:t>
            </a:r>
            <a:r>
              <a:rPr lang="en-US" i="1" dirty="0" smtClean="0"/>
              <a:t>HMMR</a:t>
            </a:r>
            <a:r>
              <a:rPr lang="en-US" dirty="0" smtClean="0"/>
              <a:t>, </a:t>
            </a:r>
            <a:r>
              <a:rPr lang="en-US" i="1" dirty="0" smtClean="0"/>
              <a:t>HSD17B1</a:t>
            </a:r>
            <a:r>
              <a:rPr lang="en-US" dirty="0" smtClean="0"/>
              <a:t>, </a:t>
            </a:r>
            <a:r>
              <a:rPr lang="en-US" i="1" dirty="0" smtClean="0"/>
              <a:t>MST1R</a:t>
            </a:r>
            <a:r>
              <a:rPr lang="en-US" dirty="0" smtClean="0"/>
              <a:t>, </a:t>
            </a:r>
            <a:r>
              <a:rPr lang="en-US" i="1" dirty="0" smtClean="0"/>
              <a:t>PPM1B</a:t>
            </a:r>
            <a:r>
              <a:rPr lang="en-US" dirty="0" smtClean="0"/>
              <a:t>, </a:t>
            </a:r>
            <a:r>
              <a:rPr lang="en-US" i="1" dirty="0" smtClean="0"/>
              <a:t>ZAR1</a:t>
            </a:r>
            <a:r>
              <a:rPr lang="en-US" dirty="0" smtClean="0"/>
              <a:t> and </a:t>
            </a:r>
            <a:r>
              <a:rPr lang="en-US" i="1" dirty="0" smtClean="0"/>
              <a:t>ZP3</a:t>
            </a:r>
            <a:r>
              <a:rPr lang="en-US" dirty="0" smtClean="0"/>
              <a:t>). </a:t>
            </a:r>
            <a:r>
              <a:rPr lang="en-US" dirty="0" err="1" smtClean="0"/>
              <a:t>enetic</a:t>
            </a:r>
            <a:r>
              <a:rPr lang="en-US" dirty="0" smtClean="0"/>
              <a:t> screenings.</a:t>
            </a:r>
            <a:endParaRPr lang="en-US" dirty="0"/>
          </a:p>
        </p:txBody>
      </p:sp>
    </p:spTree>
    <p:extLst>
      <p:ext uri="{BB962C8B-B14F-4D97-AF65-F5344CB8AC3E}">
        <p14:creationId xmlns:p14="http://schemas.microsoft.com/office/powerpoint/2010/main" val="164561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Cumulatively, pathogenic and likely pathogenic variants in known POI-causative and novel POI-associated genes contributed to 242 (23.5%) cases. Further genotype–phenotype correlation analyses indicated that genetic contribution was higher in cases with primary amenorrhea compared to that in cases with secondary amenorrhea. This study expands understanding of the genetic landscape underlying POI and presents insights that have the potential to improve the utility of diagnostic g</a:t>
            </a:r>
            <a:endParaRPr lang="en-US" dirty="0"/>
          </a:p>
        </p:txBody>
      </p:sp>
    </p:spTree>
    <p:extLst>
      <p:ext uri="{BB962C8B-B14F-4D97-AF65-F5344CB8AC3E}">
        <p14:creationId xmlns:p14="http://schemas.microsoft.com/office/powerpoint/2010/main" val="49074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To get insight into this disorder, we studied the feasibility of a first line genetic diagnosis in a large cohort of 375 patients including 70 families and looked for new responsible genes and altered </a:t>
            </a:r>
            <a:r>
              <a:rPr lang="en-US" dirty="0" err="1" smtClean="0"/>
              <a:t>signalling</a:t>
            </a:r>
            <a:r>
              <a:rPr lang="en-US" dirty="0" smtClean="0"/>
              <a:t> pathways. We have sequenced either the whole coding part of the genome or 88 known causing genes. A high-yield diagnosis of 29.3 % was obtained supporting the use of genetics routinely to diagnose all unexplained POI. Interestingly, we identified 9 genes not previously related to POI or Mendelian disease and confirm 13 others previously reported in isolated patients or families. </a:t>
            </a:r>
            <a:endParaRPr lang="en-US" dirty="0"/>
          </a:p>
        </p:txBody>
      </p:sp>
    </p:spTree>
    <p:extLst>
      <p:ext uri="{BB962C8B-B14F-4D97-AF65-F5344CB8AC3E}">
        <p14:creationId xmlns:p14="http://schemas.microsoft.com/office/powerpoint/2010/main" val="160325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Premature ovarian insufficiency (POI)</a:t>
            </a:r>
            <a:endParaRPr lang="en-US" dirty="0"/>
          </a:p>
        </p:txBody>
      </p:sp>
      <p:sp>
        <p:nvSpPr>
          <p:cNvPr id="3" name="Content Placeholder 2"/>
          <p:cNvSpPr>
            <a:spLocks noGrp="1"/>
          </p:cNvSpPr>
          <p:nvPr>
            <p:ph idx="1"/>
          </p:nvPr>
        </p:nvSpPr>
        <p:spPr/>
        <p:txBody>
          <a:bodyPr/>
          <a:lstStyle/>
          <a:p>
            <a:r>
              <a:rPr lang="en-US" dirty="0"/>
              <a:t>Premature ovarian insufficiency (POI), characterized by cessation of ovarian </a:t>
            </a:r>
            <a:r>
              <a:rPr lang="en-US" dirty="0" smtClean="0"/>
              <a:t>function, </a:t>
            </a:r>
            <a:r>
              <a:rPr lang="en-US" dirty="0"/>
              <a:t>affects 3.7% of women before the age of 40 </a:t>
            </a:r>
            <a:r>
              <a:rPr lang="en-US" dirty="0" smtClean="0"/>
              <a:t>years</a:t>
            </a:r>
            <a:r>
              <a:rPr lang="en-US" dirty="0"/>
              <a:t> and remains a common cause of female infertility. The etiologies of POI are highly heterogeneous, and it can be caused by spontaneous genetic defects or induced by autoimmune diseases, infections or iatrogenic </a:t>
            </a:r>
            <a:r>
              <a:rPr lang="en-US" dirty="0" smtClean="0"/>
              <a:t>factors. </a:t>
            </a:r>
            <a:endParaRPr lang="en-US" dirty="0"/>
          </a:p>
        </p:txBody>
      </p:sp>
    </p:spTree>
    <p:extLst>
      <p:ext uri="{BB962C8B-B14F-4D97-AF65-F5344CB8AC3E}">
        <p14:creationId xmlns:p14="http://schemas.microsoft.com/office/powerpoint/2010/main" val="837530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showed how the molecular dissection of the pathways involved leads to personalized management of patients. The main family is the DNA repair/meiosis/mitosis gene family (37.4% of cases), but it is also a </a:t>
            </a:r>
            <a:r>
              <a:rPr lang="en-US" dirty="0" err="1" smtClean="0"/>
              <a:t>tumour</a:t>
            </a:r>
            <a:r>
              <a:rPr lang="en-US" dirty="0" smtClean="0"/>
              <a:t>/cancer susceptibility gene family. Lifelong monitoring is therefore necessary to prevent or treat the appearance of these </a:t>
            </a:r>
            <a:r>
              <a:rPr lang="en-US" dirty="0" err="1" smtClean="0"/>
              <a:t>tumours</a:t>
            </a:r>
            <a:r>
              <a:rPr lang="en-US" dirty="0" smtClean="0"/>
              <a:t>. The second major family involved is that of follicular growth genes (35.4%). Strikingly, in 8.5% of cases, POI is the only single visible expression of a complex multi-organ genetic disease. A full patient assessment is required. Other novel pathways identified could yield novel therapeutic targets: i.e. immunity, gene regulation, mitochondrial autophagy.</a:t>
            </a:r>
          </a:p>
          <a:p>
            <a:endParaRPr lang="en-US" dirty="0"/>
          </a:p>
        </p:txBody>
      </p:sp>
    </p:spTree>
    <p:extLst>
      <p:ext uri="{BB962C8B-B14F-4D97-AF65-F5344CB8AC3E}">
        <p14:creationId xmlns:p14="http://schemas.microsoft.com/office/powerpoint/2010/main" val="141333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0822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4608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99659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082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3536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2392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7499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6639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80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POI</a:t>
            </a:r>
            <a:endParaRPr lang="en-US" dirty="0"/>
          </a:p>
        </p:txBody>
      </p:sp>
      <p:sp>
        <p:nvSpPr>
          <p:cNvPr id="3" name="Content Placeholder 2"/>
          <p:cNvSpPr>
            <a:spLocks noGrp="1"/>
          </p:cNvSpPr>
          <p:nvPr>
            <p:ph idx="1"/>
          </p:nvPr>
        </p:nvSpPr>
        <p:spPr/>
        <p:txBody>
          <a:bodyPr/>
          <a:lstStyle/>
          <a:p>
            <a:r>
              <a:rPr lang="en-US" dirty="0" smtClean="0"/>
              <a:t>X Chromosome aneuploidy</a:t>
            </a:r>
          </a:p>
          <a:p>
            <a:r>
              <a:rPr lang="en-US" dirty="0" smtClean="0"/>
              <a:t>FMR1 Per mutation (55 </a:t>
            </a:r>
            <a:r>
              <a:rPr lang="en-US" dirty="0"/>
              <a:t>to 200 </a:t>
            </a:r>
            <a:r>
              <a:rPr lang="en-US" dirty="0" smtClean="0"/>
              <a:t>CGG repeats)</a:t>
            </a:r>
          </a:p>
          <a:p>
            <a:endParaRPr lang="en-US" dirty="0"/>
          </a:p>
          <a:p>
            <a:r>
              <a:rPr lang="en-US" dirty="0" smtClean="0"/>
              <a:t>NGS (WES)</a:t>
            </a:r>
          </a:p>
          <a:p>
            <a:r>
              <a:rPr lang="en-US" dirty="0" smtClean="0"/>
              <a:t>Segregation Analysis in Family</a:t>
            </a:r>
          </a:p>
          <a:p>
            <a:r>
              <a:rPr lang="en-US" dirty="0" smtClean="0"/>
              <a:t>More families</a:t>
            </a:r>
          </a:p>
          <a:p>
            <a:r>
              <a:rPr lang="en-US" dirty="0" smtClean="0"/>
              <a:t>Animal model</a:t>
            </a:r>
            <a:endParaRPr lang="en-US" dirty="0"/>
          </a:p>
        </p:txBody>
      </p:sp>
      <p:pic>
        <p:nvPicPr>
          <p:cNvPr id="4" name="Picture 3"/>
          <p:cNvPicPr>
            <a:picLocks noChangeAspect="1"/>
          </p:cNvPicPr>
          <p:nvPr/>
        </p:nvPicPr>
        <p:blipFill>
          <a:blip r:embed="rId2"/>
          <a:stretch>
            <a:fillRect/>
          </a:stretch>
        </p:blipFill>
        <p:spPr>
          <a:xfrm>
            <a:off x="7646503" y="3607297"/>
            <a:ext cx="3489187" cy="1925210"/>
          </a:xfrm>
          <a:prstGeom prst="rect">
            <a:avLst/>
          </a:prstGeom>
        </p:spPr>
      </p:pic>
    </p:spTree>
    <p:extLst>
      <p:ext uri="{BB962C8B-B14F-4D97-AF65-F5344CB8AC3E}">
        <p14:creationId xmlns:p14="http://schemas.microsoft.com/office/powerpoint/2010/main" val="148391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91830"/>
            <a:ext cx="10515600" cy="4018927"/>
          </a:xfrm>
        </p:spPr>
      </p:pic>
    </p:spTree>
    <p:extLst>
      <p:ext uri="{BB962C8B-B14F-4D97-AF65-F5344CB8AC3E}">
        <p14:creationId xmlns:p14="http://schemas.microsoft.com/office/powerpoint/2010/main" val="52989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1030 participants</a:t>
            </a:r>
          </a:p>
          <a:p>
            <a:r>
              <a:rPr lang="en-US" dirty="0" smtClean="0"/>
              <a:t>Cumulatively</a:t>
            </a:r>
            <a:r>
              <a:rPr lang="en-US" dirty="0"/>
              <a:t>, pathogenic and likely pathogenic variants in known POI-causative and novel POI-associated genes contributed to 242 (23.5%) cases. Further genotype–phenotype correlation analyses indicated that genetic contribution was higher in cases with primary amenorrhea compared to that in cases with secondary amenorrhea. </a:t>
            </a:r>
          </a:p>
        </p:txBody>
      </p:sp>
    </p:spTree>
    <p:extLst>
      <p:ext uri="{BB962C8B-B14F-4D97-AF65-F5344CB8AC3E}">
        <p14:creationId xmlns:p14="http://schemas.microsoft.com/office/powerpoint/2010/main" val="34172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2928144"/>
            <a:ext cx="9982200" cy="2146300"/>
          </a:xfrm>
        </p:spPr>
      </p:pic>
    </p:spTree>
    <p:extLst>
      <p:ext uri="{BB962C8B-B14F-4D97-AF65-F5344CB8AC3E}">
        <p14:creationId xmlns:p14="http://schemas.microsoft.com/office/powerpoint/2010/main" val="36693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375 patients with 70 families were studied using targeted (88 genes) or whole exome sequencing with pathogenic/likely-pathogenic variant selection.</a:t>
            </a:r>
            <a:endParaRPr lang="en-US" dirty="0"/>
          </a:p>
        </p:txBody>
      </p:sp>
    </p:spTree>
    <p:extLst>
      <p:ext uri="{BB962C8B-B14F-4D97-AF65-F5344CB8AC3E}">
        <p14:creationId xmlns:p14="http://schemas.microsoft.com/office/powerpoint/2010/main" val="1590455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2030</Words>
  <Application>Microsoft Macintosh PowerPoint</Application>
  <PresentationFormat>Widescreen</PresentationFormat>
  <Paragraphs>85</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Calibri</vt:lpstr>
      <vt:lpstr>Calibri Light</vt:lpstr>
      <vt:lpstr>Arial</vt:lpstr>
      <vt:lpstr>Office Theme</vt:lpstr>
      <vt:lpstr>In The Name of God</vt:lpstr>
      <vt:lpstr>PowerPoint Presentation</vt:lpstr>
      <vt:lpstr>Introduction</vt:lpstr>
      <vt:lpstr>Premature ovarian insufficiency (POI)</vt:lpstr>
      <vt:lpstr>Genetics of POI</vt:lpstr>
      <vt:lpstr>PowerPoint Presentation</vt:lpstr>
      <vt:lpstr>PowerPoint Presentation</vt:lpstr>
      <vt:lpstr>PowerPoint Presentation</vt:lpstr>
      <vt:lpstr>Methods</vt:lpstr>
      <vt:lpstr>Findings</vt:lpstr>
      <vt:lpstr>Findings</vt:lpstr>
      <vt:lpstr>PowerPoint Presentation</vt:lpstr>
      <vt:lpstr>PowerPoint Presentation</vt:lpstr>
      <vt:lpstr>PowerPoint Presentation</vt:lpstr>
      <vt:lpstr>PowerPoint Presentation</vt:lpstr>
      <vt:lpstr>Prevention and preservation</vt:lpstr>
      <vt:lpstr>Other Treatments </vt:lpstr>
      <vt:lpstr>Implications of all the available evidence </vt:lpstr>
      <vt:lpstr>PowerPoint Presentation</vt:lpstr>
      <vt:lpstr>Implications of all the available evidence </vt:lpstr>
      <vt:lpstr>POI and ANM</vt:lpstr>
      <vt:lpstr>Genetic Tests</vt:lpstr>
      <vt:lpstr>PowerPoint Presentation</vt:lpstr>
      <vt:lpstr>PowerPoint Presentation</vt:lpstr>
      <vt:lpstr>Molecular regulation of IVA </vt:lpstr>
      <vt:lpstr>Translation of IVA in the practice of human reproduction </vt:lpstr>
      <vt:lpstr>Mitochondria and ovarian aging </vt:lpstr>
      <vt:lpstr>Mitochondrial nutrient therapy </vt:lpstr>
      <vt:lpstr>Mitochondrial transfer therapy </vt:lpstr>
      <vt:lpstr>Stem cell therapy for POI </vt:lpstr>
      <vt:lpstr>Cell-free therapy for POI </vt:lpstr>
      <vt:lpstr>PRP intra-ovarian infusion </vt:lpstr>
      <vt:lpstr>MicroRNAs: the future direction of POI 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cp:revision>
  <dcterms:created xsi:type="dcterms:W3CDTF">2024-02-04T18:48:00Z</dcterms:created>
  <dcterms:modified xsi:type="dcterms:W3CDTF">2024-02-06T04:21:55Z</dcterms:modified>
</cp:coreProperties>
</file>